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6" r:id="rId5"/>
    <p:sldId id="264" r:id="rId6"/>
    <p:sldId id="259" r:id="rId7"/>
    <p:sldId id="260" r:id="rId8"/>
    <p:sldId id="261" r:id="rId9"/>
    <p:sldId id="280" r:id="rId10"/>
    <p:sldId id="256" r:id="rId11"/>
    <p:sldId id="289" r:id="rId12"/>
    <p:sldId id="275" r:id="rId13"/>
    <p:sldId id="276" r:id="rId14"/>
    <p:sldId id="274" r:id="rId15"/>
    <p:sldId id="277" r:id="rId16"/>
    <p:sldId id="278" r:id="rId17"/>
    <p:sldId id="270" r:id="rId18"/>
    <p:sldId id="271" r:id="rId19"/>
    <p:sldId id="272" r:id="rId20"/>
    <p:sldId id="267" r:id="rId21"/>
    <p:sldId id="287" r:id="rId22"/>
    <p:sldId id="266" r:id="rId23"/>
    <p:sldId id="288" r:id="rId24"/>
    <p:sldId id="269" r:id="rId25"/>
    <p:sldId id="26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5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7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8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5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5671-1C76-4D38-84DD-00D3B83F2CF9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A3370-C6E5-422F-87E1-803235C9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7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w@grapevinetexas.gov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pevinetexas.gov/DocumentCenter/View/6273/Section-41B---Transit-District-Overlay" TargetMode="External"/><Relationship Id="rId5" Type="http://schemas.openxmlformats.org/officeDocument/2006/relationships/hyperlink" Target="mailto:bfarley@grapevinetexas.gov" TargetMode="External"/><Relationship Id="rId4" Type="http://schemas.openxmlformats.org/officeDocument/2006/relationships/hyperlink" Target="mailto:mark@brooksshc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466" y="0"/>
            <a:ext cx="1209953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CITY OF GRAPEVINE</a:t>
            </a:r>
            <a:b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DALLAS ROAD TRANSIT </a:t>
            </a:r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DISTRICT</a:t>
            </a: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Scott Williams, Director of Development Services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scottw@grapevinetexas.gov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 Brooks, Principal, Brooks Hospitality Consulting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4"/>
              </a:rPr>
              <a:t>mark@brooksshc.com</a:t>
            </a: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Bob Farley, Director of Economic Development</a:t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5"/>
              </a:rPr>
              <a:t>bfarley@grapevinetexas.gov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http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://grapevinetexas.gov/DocumentCenter/View/6273/Section-41B---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6"/>
              </a:rPr>
              <a:t>Transit-District-Overlay</a:t>
            </a:r>
            <a:endParaRPr lang="en-US" sz="200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30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73" y="675861"/>
            <a:ext cx="7339054" cy="60747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586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EXCERPT FROM TRANSIT DISTRICT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162659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1" y="636106"/>
            <a:ext cx="10718358" cy="61145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088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EXCERPT FROM TRANSIT DISTRICT DESIGN STANDARDS</a:t>
            </a:r>
          </a:p>
        </p:txBody>
      </p:sp>
    </p:spTree>
    <p:extLst>
      <p:ext uri="{BB962C8B-B14F-4D97-AF65-F5344CB8AC3E}">
        <p14:creationId xmlns:p14="http://schemas.microsoft.com/office/powerpoint/2010/main" val="2255395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oneer-woman-projecting-blade-sign-pawhuska-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16" y="675861"/>
            <a:ext cx="7744568" cy="59237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58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TRANSIT DISTRICT SIGN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73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" y="556592"/>
            <a:ext cx="11436625" cy="63014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565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DALLAS ROAD IMPROVEMENTS/HIKE &amp; BIKE TRAIL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456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78" y="675861"/>
            <a:ext cx="7246843" cy="5842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58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TRANSIT DISTRICT CONTRIBUTING PROPERTIES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894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9634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TRANSIT DISTRICT CONTRIBUTING PROPERTIES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54" y="683812"/>
            <a:ext cx="10436491" cy="60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37" y="683812"/>
            <a:ext cx="8220526" cy="5937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381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TRANSIT DISTRICT CONTRIBUTING PROPERTIES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484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93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TRANSIT DISTRICT CONTRIBUTING PROPERTIES /REDEVELOPMENT OPPORTUNITIES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73" y="1176593"/>
            <a:ext cx="7560254" cy="55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00503"/>
            <a:ext cx="10129961" cy="65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54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" y="707665"/>
            <a:ext cx="4157773" cy="5543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76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TRANSIT DISTRICT REDEVELOPMENT OPPORTUNITIES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3584789"/>
            <a:ext cx="4905623" cy="3114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24" y="707665"/>
            <a:ext cx="4619708" cy="37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8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36374"/>
          </a:xfrm>
        </p:spPr>
        <p:txBody>
          <a:bodyPr/>
          <a:lstStyle/>
          <a:p>
            <a:pPr algn="ctr"/>
            <a:r>
              <a:rPr lang="en-US" dirty="0" smtClean="0"/>
              <a:t>GRAPEVINE MAIN STATION/HOTEL 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7" y="736375"/>
            <a:ext cx="11434045" cy="59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4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6644"/>
            <a:ext cx="12192000" cy="62308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TRANSIT DISTRICT REDEVELOPMENT OPPORTUNITIES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35" b="9331"/>
          <a:stretch>
            <a:fillRect/>
          </a:stretch>
        </p:blipFill>
        <p:spPr bwMode="auto">
          <a:xfrm>
            <a:off x="1672143" y="752317"/>
            <a:ext cx="8847714" cy="595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176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381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TRANSIT DISTRICT REDEVELOPMENT OPPORTUNITIES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" y="683812"/>
            <a:ext cx="11607839" cy="58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2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"/>
            <a:ext cx="10515600" cy="6122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TRANSIT DISTRICT REDEVELOPMENT OPPORTUNITIES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1850" y="5812402"/>
            <a:ext cx="10515600" cy="104559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j-lt"/>
              </a:rPr>
              <a:t>City </a:t>
            </a:r>
            <a:r>
              <a:rPr lang="en-US" sz="3600" dirty="0">
                <a:latin typeface="+mj-lt"/>
              </a:rPr>
              <a:t>Owned Property</a:t>
            </a:r>
            <a:r>
              <a:rPr lang="en-US" sz="3900" dirty="0">
                <a:latin typeface="+mj-lt"/>
              </a:rPr>
              <a:t/>
            </a:r>
            <a:br>
              <a:rPr lang="en-US" sz="3900" dirty="0">
                <a:latin typeface="+mj-lt"/>
              </a:rPr>
            </a:br>
            <a:r>
              <a:rPr lang="en-US" sz="2800" dirty="0">
                <a:latin typeface="+mj-lt"/>
              </a:rPr>
              <a:t>307 West Dallas Road - Approximately 26,580 sf and 1.7 acres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9" y="612251"/>
            <a:ext cx="3180522" cy="52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2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635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GRAPEVINE MAIN/HOTEL VIN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5" y="663547"/>
            <a:ext cx="10657210" cy="61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97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GRAPEVINE MAIN/HOTEL 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3" y="679234"/>
            <a:ext cx="11059114" cy="61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7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HOTEL 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1" y="647363"/>
            <a:ext cx="11561957" cy="58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69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30" y="720191"/>
            <a:ext cx="7274740" cy="5921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0190"/>
          </a:xfrm>
        </p:spPr>
        <p:txBody>
          <a:bodyPr/>
          <a:lstStyle/>
          <a:p>
            <a:pPr algn="ctr"/>
            <a:r>
              <a:rPr lang="en-US" dirty="0" smtClean="0"/>
              <a:t>HISTORIC MAIN STREET LOOKING NORTH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4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9714"/>
          </a:xfrm>
        </p:spPr>
        <p:txBody>
          <a:bodyPr/>
          <a:lstStyle/>
          <a:p>
            <a:pPr algn="ctr"/>
            <a:r>
              <a:rPr lang="en-US" dirty="0" smtClean="0"/>
              <a:t>TRANSIT DISTRICT BOUNDARIES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" y="699715"/>
            <a:ext cx="11539992" cy="61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0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148" y="266006"/>
            <a:ext cx="10472651" cy="691469"/>
          </a:xfrm>
        </p:spPr>
        <p:txBody>
          <a:bodyPr/>
          <a:lstStyle/>
          <a:p>
            <a:r>
              <a:rPr lang="en-US" sz="3600" dirty="0">
                <a:solidFill>
                  <a:prstClr val="black"/>
                </a:solidFill>
              </a:rPr>
              <a:t>EXCERPT FROM TRANSIT DISTRICT DESIGN STANDARDS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33625"/>
              </p:ext>
            </p:extLst>
          </p:nvPr>
        </p:nvGraphicFramePr>
        <p:xfrm>
          <a:off x="2032000" y="5910348"/>
          <a:ext cx="8128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885608720"/>
                    </a:ext>
                  </a:extLst>
                </a:gridCol>
              </a:tblGrid>
              <a:tr h="606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*This is a summary of some of the more common possible appropriate uses; all uses will be approved through the Conditional Use process in accordance with Section 48 of the Grapevine Zoning Ordinance.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85132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052149"/>
              </p:ext>
            </p:extLst>
          </p:nvPr>
        </p:nvGraphicFramePr>
        <p:xfrm>
          <a:off x="1072341" y="1604352"/>
          <a:ext cx="9908771" cy="4224380"/>
        </p:xfrm>
        <a:graphic>
          <a:graphicData uri="http://schemas.openxmlformats.org/drawingml/2006/table">
            <a:tbl>
              <a:tblPr firstRow="1" firstCol="1" bandRow="1"/>
              <a:tblGrid>
                <a:gridCol w="4286276">
                  <a:extLst>
                    <a:ext uri="{9D8B030D-6E8A-4147-A177-3AD203B41FA5}">
                      <a16:colId xmlns:a16="http://schemas.microsoft.com/office/drawing/2014/main" val="2916549892"/>
                    </a:ext>
                  </a:extLst>
                </a:gridCol>
                <a:gridCol w="1873459">
                  <a:extLst>
                    <a:ext uri="{9D8B030D-6E8A-4147-A177-3AD203B41FA5}">
                      <a16:colId xmlns:a16="http://schemas.microsoft.com/office/drawing/2014/main" val="3104269967"/>
                    </a:ext>
                  </a:extLst>
                </a:gridCol>
                <a:gridCol w="1874518">
                  <a:extLst>
                    <a:ext uri="{9D8B030D-6E8A-4147-A177-3AD203B41FA5}">
                      <a16:colId xmlns:a16="http://schemas.microsoft.com/office/drawing/2014/main" val="280668971"/>
                    </a:ext>
                  </a:extLst>
                </a:gridCol>
                <a:gridCol w="1874518">
                  <a:extLst>
                    <a:ext uri="{9D8B030D-6E8A-4147-A177-3AD203B41FA5}">
                      <a16:colId xmlns:a16="http://schemas.microsoft.com/office/drawing/2014/main" val="1586465624"/>
                    </a:ext>
                  </a:extLst>
                </a:gridCol>
              </a:tblGrid>
              <a:tr h="2112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Intensity Sub-District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63958"/>
                  </a:ext>
                </a:extLst>
              </a:tr>
              <a:tr h="2112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35851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Entertainment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253220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Attractions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135064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Restaurant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4346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928165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Craft Brewery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740595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Distillery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761055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26888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Artisan/Craft Studios &amp; Shops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975799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Temporary Retail (Vendors/Kiosks)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870750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Use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42222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211534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Personal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607077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Educational/Vocational Institution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991942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Live/Work Space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59143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Condominium / Townhome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04323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Family Attached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88972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Family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048716"/>
                  </a:ext>
                </a:extLst>
              </a:tr>
              <a:tr h="211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Single Family Detached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</a:tabLs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232835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91900"/>
              </p:ext>
            </p:extLst>
          </p:nvPr>
        </p:nvGraphicFramePr>
        <p:xfrm>
          <a:off x="4098175" y="1039092"/>
          <a:ext cx="4048298" cy="45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8298">
                  <a:extLst>
                    <a:ext uri="{9D8B030D-6E8A-4147-A177-3AD203B41FA5}">
                      <a16:colId xmlns:a16="http://schemas.microsoft.com/office/drawing/2014/main" val="1903621829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PREFERRED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USE MATRIX*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944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79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31" y="675861"/>
            <a:ext cx="5785498" cy="567191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58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EXCERPT FROM TRANSIT DISTRICT DESIGN STANDARDS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781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C34A3906E1D46A744ACCC2DCAC7AA" ma:contentTypeVersion="7" ma:contentTypeDescription="Create a new document." ma:contentTypeScope="" ma:versionID="4ccfde33a320ba9ece92b7484b190607">
  <xsd:schema xmlns:xsd="http://www.w3.org/2001/XMLSchema" xmlns:xs="http://www.w3.org/2001/XMLSchema" xmlns:p="http://schemas.microsoft.com/office/2006/metadata/properties" xmlns:ns3="0eed2ab9-53d3-4852-aa48-3ee345c7ac2a" targetNamespace="http://schemas.microsoft.com/office/2006/metadata/properties" ma:root="true" ma:fieldsID="2c97af80c0e08ce0ed3cf2efe4d059a1" ns3:_="">
    <xsd:import namespace="0eed2ab9-53d3-4852-aa48-3ee345c7ac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2ab9-53d3-4852-aa48-3ee345c7a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9FE78D-191D-4FA9-834A-49169E688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ed2ab9-53d3-4852-aa48-3ee345c7a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DE5835-9755-4069-81FD-0083D09C7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9C9C7-244C-4438-8547-27E25C091A8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0eed2ab9-53d3-4852-aa48-3ee345c7ac2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210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GRAPEVINE MAIN STATION/HOTEL VIN</vt:lpstr>
      <vt:lpstr>GRAPEVINE MAIN/HOTEL VIN</vt:lpstr>
      <vt:lpstr>GRAPEVINE MAIN/HOTEL VIN</vt:lpstr>
      <vt:lpstr>HOTEL VIN</vt:lpstr>
      <vt:lpstr>HISTORIC MAIN STREET LOOKING NORTH</vt:lpstr>
      <vt:lpstr>TRANSIT DISTRICT BOUNDARIES</vt:lpstr>
      <vt:lpstr>EXCERPT FROM TRANSIT DISTRICT DESIGN STANDARDS</vt:lpstr>
      <vt:lpstr>EXCERPT FROM TRANSIT DISTRICT DESIGN STANDARDS</vt:lpstr>
      <vt:lpstr>EXCERPT FROM TRANSIT DISTRICT DESIGN STANDARDS</vt:lpstr>
      <vt:lpstr>EXCERPT FROM TRANSIT DISTRICT DESIGN STANDARDS</vt:lpstr>
      <vt:lpstr>TRANSIT DISTRICT SIGN STANDARDS</vt:lpstr>
      <vt:lpstr>DALLAS ROAD IMPROVEMENTS/HIKE &amp; BIKE TRAIL</vt:lpstr>
      <vt:lpstr>TRANSIT DISTRICT CONTRIBUTING PROPERTIES</vt:lpstr>
      <vt:lpstr>TRANSIT DISTRICT CONTRIBUTING PROPERTIES</vt:lpstr>
      <vt:lpstr>TRANSIT DISTRICT CONTRIBUTING PROPERTIES</vt:lpstr>
      <vt:lpstr>TRANSIT DISTRICT CONTRIBUTING PROPERTIES /REDEVELOPMENT OPPORTUNITIES</vt:lpstr>
      <vt:lpstr>PowerPoint Presentation</vt:lpstr>
      <vt:lpstr>TRANSIT DISTRICT REDEVELOPMENT OPPORTUNITIES</vt:lpstr>
      <vt:lpstr>TRANSIT DISTRICT REDEVELOPMENT OPPORTUNITIES</vt:lpstr>
      <vt:lpstr>TRANSIT DISTRICT REDEVELOPMENT OPPORTUNITIES</vt:lpstr>
      <vt:lpstr>TRANSIT DISTRICT REDEVELOPMENT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Batte</dc:creator>
  <cp:lastModifiedBy>Dan Truex</cp:lastModifiedBy>
  <cp:revision>44</cp:revision>
  <cp:lastPrinted>2019-08-26T13:22:45Z</cp:lastPrinted>
  <dcterms:created xsi:type="dcterms:W3CDTF">2019-04-17T20:01:10Z</dcterms:created>
  <dcterms:modified xsi:type="dcterms:W3CDTF">2019-10-10T15:29:07Z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0x010100E06C34A3906E1D46A744ACCC2DCAC7AA</vt:lpwstr>
  </property>
</Properties>
</file>